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58" r:id="rId5"/>
    <p:sldId id="259" r:id="rId6"/>
    <p:sldId id="264" r:id="rId7"/>
    <p:sldId id="265" r:id="rId8"/>
    <p:sldId id="266" r:id="rId9"/>
    <p:sldId id="269" r:id="rId10"/>
    <p:sldId id="270" r:id="rId11"/>
    <p:sldId id="267" r:id="rId12"/>
    <p:sldId id="260" r:id="rId13"/>
    <p:sldId id="261" r:id="rId14"/>
    <p:sldId id="271" r:id="rId15"/>
    <p:sldId id="262" r:id="rId16"/>
    <p:sldId id="263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84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E3283AA-EE51-4194-9026-1DF96289EB05}" type="datetimeFigureOut">
              <a:rPr lang="pt-BR" smtClean="0"/>
              <a:t>13/04/2012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B1E3EA3-1A45-41B2-AB26-C886A183A107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GÁLATAS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Paulo e as comunidades cristãs na </a:t>
            </a:r>
            <a:r>
              <a:rPr lang="pt-BR" dirty="0" err="1" smtClean="0"/>
              <a:t>Galácia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536" y="951971"/>
            <a:ext cx="3459824" cy="2909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t-BR" dirty="0" smtClean="0"/>
              <a:t>A quem a carta é dirigida?</a:t>
            </a:r>
          </a:p>
          <a:p>
            <a:pPr>
              <a:buFont typeface="Wingdings" pitchFamily="2" charset="2"/>
              <a:buChar char="q"/>
            </a:pPr>
            <a:endParaRPr lang="pt-BR" dirty="0" smtClean="0"/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Motivos para a carta</a:t>
            </a:r>
          </a:p>
          <a:p>
            <a:pPr>
              <a:buFont typeface="Wingdings" pitchFamily="2" charset="2"/>
              <a:buChar char="q"/>
            </a:pPr>
            <a:endParaRPr lang="pt-BR" dirty="0" smtClean="0"/>
          </a:p>
          <a:p>
            <a:pPr>
              <a:buFont typeface="Wingdings" pitchFamily="2" charset="2"/>
              <a:buChar char="q"/>
            </a:pPr>
            <a:r>
              <a:rPr lang="pt-BR" dirty="0" smtClean="0"/>
              <a:t>Os adversários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17032"/>
            <a:ext cx="423548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sz="6000" dirty="0" smtClean="0"/>
              <a:t>A QUEM É </a:t>
            </a:r>
          </a:p>
          <a:p>
            <a:pPr algn="ctr">
              <a:buNone/>
            </a:pPr>
            <a:r>
              <a:rPr lang="pt-BR" sz="6000" dirty="0" smtClean="0"/>
              <a:t>DIRIGIDA A </a:t>
            </a:r>
          </a:p>
          <a:p>
            <a:pPr algn="ctr">
              <a:buNone/>
            </a:pPr>
            <a:r>
              <a:rPr lang="pt-BR" sz="6000" dirty="0" smtClean="0"/>
              <a:t>CARTA?</a:t>
            </a:r>
            <a:endParaRPr lang="pt-BR" sz="6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2095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QUEM É DIRIGIDA A CARTA?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carta é dirigida</a:t>
            </a:r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	 </a:t>
            </a:r>
            <a:r>
              <a:rPr lang="pt-BR" sz="6000" i="1" dirty="0" smtClean="0"/>
              <a:t>“às igrejas da </a:t>
            </a:r>
            <a:r>
              <a:rPr lang="pt-BR" sz="6000" i="1" dirty="0" err="1" smtClean="0"/>
              <a:t>Galácia</a:t>
            </a:r>
            <a:r>
              <a:rPr lang="pt-BR" sz="6000" i="1" dirty="0" smtClean="0"/>
              <a:t>”</a:t>
            </a:r>
            <a:endParaRPr lang="pt-BR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7"/>
            <a:ext cx="19145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797" y="4221086"/>
            <a:ext cx="19145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322" y="4221085"/>
            <a:ext cx="19145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473" y="4203181"/>
            <a:ext cx="19145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quem é dirigida a carta?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O plural </a:t>
            </a:r>
            <a:r>
              <a:rPr lang="pt-BR" i="1" dirty="0" smtClean="0"/>
              <a:t>“igrejas” </a:t>
            </a:r>
            <a:r>
              <a:rPr lang="pt-BR" dirty="0" smtClean="0"/>
              <a:t>permite-nos pensar em dois ou preferencialmente mais de três grupos cristãos.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Era uma carta circular, de obrigatória leitura pública.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As comunidades estavam ligadas entre si: tinham tanto em comum que a carta servia para todas.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0"/>
            <a:ext cx="1495053" cy="149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quem é dirigida a carta?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pt-BR" sz="2300" dirty="0" smtClean="0">
                <a:latin typeface="Calibri" pitchFamily="34" charset="0"/>
                <a:cs typeface="Calibri" pitchFamily="34" charset="0"/>
              </a:rPr>
              <a:t>Num mesmo tempo recebem Paulo: </a:t>
            </a:r>
            <a:r>
              <a:rPr lang="pt-BR" sz="2300" i="1" dirty="0" smtClean="0">
                <a:latin typeface="Calibri" pitchFamily="34" charset="0"/>
                <a:cs typeface="Calibri" pitchFamily="34" charset="0"/>
              </a:rPr>
              <a:t>“E vós sabeis que vos preguei o evangelho a primeira vez por causa de uma enfermidade física. E, posto que a minha enfermidade na carne vos foi uma tentação, contudo, não me revelastes desprezo nem desgosto; antes, me recebestes como anjo de Deus, como o próprio Cristo Jesus. Que é feito, pois, da vossa exultação? Pois vos dou testemunho de que, se possível fora, teríeis arrancado os próprios olhos para mos dar”.</a:t>
            </a:r>
          </a:p>
          <a:p>
            <a:pPr marL="457200" indent="-457200" algn="just">
              <a:buAutoNum type="arabicPeriod"/>
            </a:pPr>
            <a:r>
              <a:rPr lang="pt-BR" sz="2300" dirty="0" smtClean="0">
                <a:latin typeface="Calibri" pitchFamily="34" charset="0"/>
                <a:cs typeface="Calibri" pitchFamily="34" charset="0"/>
              </a:rPr>
              <a:t>Num mesmo tempo deixam-se seduzir por outro evangelho: </a:t>
            </a:r>
            <a:r>
              <a:rPr lang="pt-BR" sz="2300" i="1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pt-BR" sz="2400" i="1" dirty="0" smtClean="0">
                <a:latin typeface="Calibri" pitchFamily="34" charset="0"/>
                <a:cs typeface="Calibri" pitchFamily="34" charset="0"/>
              </a:rPr>
              <a:t>Admira-me que estejais passando tão depressa daquele que vos chamou na graça de Cristo para outro evangelho”; “Ó gálatas insensatos! Quem vos fascinou a vós outros, ante cujos olhos foi Jesus Cristo exposto como crucificado?”</a:t>
            </a:r>
            <a:endParaRPr lang="pt-BR" sz="2300" i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endParaRPr lang="pt-BR" sz="2300" i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quem é dirigida a carta?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pt-BR" dirty="0" err="1" smtClean="0">
                <a:latin typeface="Calibri" pitchFamily="34" charset="0"/>
                <a:cs typeface="Calibri" pitchFamily="34" charset="0"/>
              </a:rPr>
              <a:t>Galácia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 do Norte</a:t>
            </a:r>
          </a:p>
          <a:p>
            <a:pPr marL="457200" indent="-457200" algn="just">
              <a:buAutoNum type="arabicPeriod"/>
            </a:pPr>
            <a:endParaRPr lang="pt-BR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AutoNum type="arabicPeriod"/>
            </a:pPr>
            <a:endParaRPr lang="pt-BR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AutoNum type="arabicPeriod"/>
            </a:pPr>
            <a:endParaRPr lang="pt-BR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AutoNum type="arabicPeriod"/>
            </a:pPr>
            <a:r>
              <a:rPr lang="pt-BR" dirty="0" err="1" smtClean="0">
                <a:latin typeface="Calibri" pitchFamily="34" charset="0"/>
                <a:cs typeface="Calibri" pitchFamily="34" charset="0"/>
              </a:rPr>
              <a:t>Galácia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 do Sul</a:t>
            </a:r>
          </a:p>
          <a:p>
            <a:pPr algn="just">
              <a:buNone/>
            </a:pPr>
            <a:endParaRPr lang="pt-BR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44824"/>
            <a:ext cx="513202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quem é dirigida a carta?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err="1" smtClean="0">
                <a:latin typeface="Calibri" pitchFamily="34" charset="0"/>
                <a:cs typeface="Calibri" pitchFamily="34" charset="0"/>
              </a:rPr>
              <a:t>Galácia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 do Norte</a:t>
            </a:r>
            <a:endParaRPr lang="pt-BR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04865"/>
            <a:ext cx="6218370" cy="426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quem é dirigida a carta?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err="1" smtClean="0">
                <a:latin typeface="Calibri" pitchFamily="34" charset="0"/>
                <a:cs typeface="Calibri" pitchFamily="34" charset="0"/>
              </a:rPr>
              <a:t>Galácia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 do Sul</a:t>
            </a:r>
            <a:endParaRPr lang="pt-BR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532" y="3140968"/>
            <a:ext cx="3731072" cy="278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Conclusão: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sz="6000" dirty="0" smtClean="0"/>
              <a:t>MOTIVOS </a:t>
            </a:r>
          </a:p>
          <a:p>
            <a:pPr algn="ctr">
              <a:buNone/>
            </a:pPr>
            <a:r>
              <a:rPr lang="pt-BR" sz="6000" dirty="0" smtClean="0"/>
              <a:t>PARA A </a:t>
            </a:r>
          </a:p>
          <a:p>
            <a:pPr algn="ctr">
              <a:buNone/>
            </a:pPr>
            <a:r>
              <a:rPr lang="pt-BR" sz="6000" dirty="0" smtClean="0"/>
              <a:t>CARTA</a:t>
            </a:r>
            <a:endParaRPr lang="pt-BR" sz="6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290034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MotivoS</a:t>
            </a:r>
            <a:r>
              <a:rPr lang="pt-BR" dirty="0" smtClean="0"/>
              <a:t> para a carta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525963"/>
          </a:xfrm>
        </p:spPr>
        <p:txBody>
          <a:bodyPr>
            <a:noAutofit/>
          </a:bodyPr>
          <a:lstStyle/>
          <a:p>
            <a:r>
              <a:rPr lang="pt-BR" sz="2300" dirty="0" smtClean="0">
                <a:latin typeface="Calibri" pitchFamily="34" charset="0"/>
                <a:cs typeface="Calibri" pitchFamily="34" charset="0"/>
              </a:rPr>
              <a:t>As pessoas acolheram a mensagem do evangelho, e se afastaram dela:</a:t>
            </a:r>
          </a:p>
          <a:p>
            <a:pPr algn="just">
              <a:buNone/>
            </a:pPr>
            <a:r>
              <a:rPr lang="pt-BR" sz="2300" dirty="0" smtClean="0">
                <a:latin typeface="Calibri" pitchFamily="34" charset="0"/>
                <a:cs typeface="Calibri" pitchFamily="34" charset="0"/>
              </a:rPr>
              <a:t>	“</a:t>
            </a:r>
            <a:r>
              <a:rPr lang="pt-BR" sz="2300" i="1" dirty="0" smtClean="0">
                <a:latin typeface="Calibri" pitchFamily="34" charset="0"/>
                <a:cs typeface="Calibri" pitchFamily="34" charset="0"/>
              </a:rPr>
              <a:t>Sois assim insensatos que, tendo começado no Espírito, estejais, agora, vos aperfeiçoando na carne? Terá sido em vão que tantas coisas sofrestes? Se, na verdade, foram em vão”.</a:t>
            </a:r>
          </a:p>
          <a:p>
            <a:pPr algn="just">
              <a:buNone/>
            </a:pPr>
            <a:r>
              <a:rPr lang="pt-BR" sz="23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pt-BR" sz="2300" i="1" dirty="0" smtClean="0">
                <a:latin typeface="Calibri" pitchFamily="34" charset="0"/>
                <a:cs typeface="Calibri" pitchFamily="34" charset="0"/>
              </a:rPr>
              <a:t>“Sede qual eu sou; pois também eu sou como vós. Irmãos, assim vos suplico. Em nada me ofendestes. E vós sabeis que vos preguei o evangelho a primeira vez por causa de uma enfermidade física. E, posto que a minha enfermidade na carne vos foi uma tentação, contudo, não me revelastes desprezo nem desgosto; antes, me recebestes como anjo de Deus, como o próprio Cristo Jesus. Que é feito, pois, da vossa exultação? Pois vos dou testemunho de que, se possível fora, teríeis arrancado os próprios olhos para mos dar. Tornei-me, porventura, vosso inimigo, por vos dizer a verdade?”</a:t>
            </a:r>
            <a:endParaRPr lang="pt-BR" sz="2300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010" y="188641"/>
            <a:ext cx="1608354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MotivoS</a:t>
            </a:r>
            <a:r>
              <a:rPr lang="pt-BR" dirty="0" smtClean="0"/>
              <a:t> para a carta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Como Paulo caracteriza as atividades daquelas pessoas que provocavam distúrbios?</a:t>
            </a: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MotivoS</a:t>
            </a:r>
            <a:r>
              <a:rPr lang="pt-BR" dirty="0" smtClean="0"/>
              <a:t> para a carta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Como Paulo caracteriza as atividades daquelas pessoas que provocavam distúrbios?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o qual não é outro, senão que há alguns que vos </a:t>
            </a:r>
            <a:r>
              <a:rPr lang="pt-BR" u="sng" dirty="0" smtClean="0"/>
              <a:t>perturbam</a:t>
            </a:r>
            <a:r>
              <a:rPr lang="pt-BR" dirty="0" smtClean="0"/>
              <a:t> e </a:t>
            </a:r>
            <a:r>
              <a:rPr lang="pt-BR" u="sng" dirty="0" smtClean="0"/>
              <a:t>querem perverter o evangelho</a:t>
            </a:r>
            <a:r>
              <a:rPr lang="pt-BR" dirty="0" smtClean="0"/>
              <a:t> de Cristo.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Vós corríeis bem; quem </a:t>
            </a:r>
            <a:r>
              <a:rPr lang="pt-BR" u="sng" dirty="0" smtClean="0"/>
              <a:t>vos impediu</a:t>
            </a:r>
            <a:r>
              <a:rPr lang="pt-BR" dirty="0" smtClean="0"/>
              <a:t> de continuardes a obedecer à verdade?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Esta </a:t>
            </a:r>
            <a:r>
              <a:rPr lang="pt-BR" u="sng" dirty="0" smtClean="0"/>
              <a:t>persuasão</a:t>
            </a:r>
            <a:r>
              <a:rPr lang="pt-BR" dirty="0" smtClean="0"/>
              <a:t> não vem daquele que vos chama.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Os que vos obsequiam </a:t>
            </a:r>
            <a:r>
              <a:rPr lang="pt-BR" u="sng" dirty="0" smtClean="0"/>
              <a:t>não o fazem sinceramente</a:t>
            </a:r>
            <a:r>
              <a:rPr lang="pt-BR" dirty="0" smtClean="0"/>
              <a:t>, mas </a:t>
            </a:r>
            <a:r>
              <a:rPr lang="pt-BR" u="sng" dirty="0" smtClean="0"/>
              <a:t>querem afastar-vos de mim</a:t>
            </a:r>
            <a:r>
              <a:rPr lang="pt-BR" dirty="0" smtClean="0"/>
              <a:t>, para que o vosso zelo seja em favor deles.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Tomara até se mutilassem os que vos </a:t>
            </a:r>
            <a:r>
              <a:rPr lang="pt-BR" u="sng" dirty="0" smtClean="0"/>
              <a:t>incitam à rebeldia</a:t>
            </a: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MOTIVOS PARA CARTA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De um lado: as igrejas estão a ponto de se bandearem definitivamente para o lados dos falsos mestres; os líderes deixados por Paulo já estão sem sustento. </a:t>
            </a:r>
          </a:p>
          <a:p>
            <a:r>
              <a:rPr lang="pt-BR" dirty="0" smtClean="0"/>
              <a:t>De outro: havia uma minoria que prevalecia com vínculo com Paulo. </a:t>
            </a:r>
          </a:p>
          <a:p>
            <a:r>
              <a:rPr lang="pt-BR" dirty="0" smtClean="0"/>
              <a:t>Resultado: igrejas divididas!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373216"/>
            <a:ext cx="35718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sz="6000" dirty="0" smtClean="0"/>
              <a:t>OS ADVERSÁRIOS</a:t>
            </a:r>
            <a:endParaRPr lang="pt-BR" sz="6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308" y="4149080"/>
            <a:ext cx="3282495" cy="240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ADVESÁRIOS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Eles vinham de fora.</a:t>
            </a:r>
          </a:p>
          <a:p>
            <a:r>
              <a:rPr lang="pt-BR" dirty="0" smtClean="0"/>
              <a:t>Sentiam-se enviados para realizar uma missão consecutiva, corretiva, nos lugares em que Paulo autuou antes deles.</a:t>
            </a:r>
          </a:p>
          <a:p>
            <a:r>
              <a:rPr lang="pt-BR" dirty="0" smtClean="0"/>
              <a:t>Definimo-los  mais precisamente como “</a:t>
            </a:r>
            <a:r>
              <a:rPr lang="pt-BR" dirty="0" err="1" smtClean="0"/>
              <a:t>judaístas</a:t>
            </a:r>
            <a:r>
              <a:rPr lang="pt-BR" dirty="0" smtClean="0"/>
              <a:t>” ou “judaizantes”.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i="1" dirty="0" smtClean="0"/>
              <a:t>Não devemos relacionar diretamente os “judaizantes” com o Judaísmo. São judeus convertidos ao Cristianismo, que querem permanecer com práticas e doutrinas judaicas.</a:t>
            </a:r>
            <a:endParaRPr lang="pt-BR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ADVERSÁRIOS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Que intenções dos judaizantes a carta permite perceber?</a:t>
            </a: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ADVERSÁRIOS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Os judaizantes solapam a autoridade de Paulo enquanto apóstolo de Jesus Cristo.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Tornavam obscura a relação de Paulo com os primeiros apóstolos e cristãos de Jerusalém.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Segundo eles, Paulo era ávido de receber agrados e não era sincero em sua pregação.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O pregador somente era atacado com o intuito de destruir a sua pregação.</a:t>
            </a: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ADVERSÁRIOS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Os judaizantes combatiam ferrenhamente a liberdade frente à lei trazida pelo evangelho. 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Eles queriam introduzir “apenas” alguns pontos da Lei.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Exigência central era a circuncisão.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Observância de festas judaicas, especialmente, o sábado.</a:t>
            </a:r>
          </a:p>
          <a:p>
            <a:pPr>
              <a:buFont typeface="Wingdings" pitchFamily="2" charset="2"/>
              <a:buChar char="ü"/>
            </a:pPr>
            <a:r>
              <a:rPr lang="pt-BR" dirty="0" smtClean="0"/>
              <a:t>Mandamentos judaicos em relação à comida.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ADVERSÁRIOS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Os judaizantes condenavam Paulo à partir das deficiências morais e éticas do Gálatas.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A falta de moral e de ética era um problema social em Roma.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Várias seitas com propósito de reforma social.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As consequências éticas da mensagem de Paulo sobre a lei do evangelho era ponto </a:t>
            </a:r>
            <a:r>
              <a:rPr lang="pt-BR" smtClean="0"/>
              <a:t>de crítica.</a:t>
            </a:r>
            <a:endParaRPr lang="pt-BR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Viagem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115</TotalTime>
  <Words>674</Words>
  <Application>Microsoft Office PowerPoint</Application>
  <PresentationFormat>Apresentação na tela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Viagem</vt:lpstr>
      <vt:lpstr>GÁLATAS</vt:lpstr>
      <vt:lpstr>SUMÁRIO</vt:lpstr>
      <vt:lpstr>Apresentação do PowerPoint</vt:lpstr>
      <vt:lpstr>A QUEM É DIRIGIDA A CARTA?</vt:lpstr>
      <vt:lpstr>A quem é dirigida a carta?</vt:lpstr>
      <vt:lpstr>A quem é dirigida a carta?</vt:lpstr>
      <vt:lpstr>A quem é dirigida a carta?</vt:lpstr>
      <vt:lpstr>A quem é dirigida a carta?</vt:lpstr>
      <vt:lpstr>A quem é dirigida a carta?</vt:lpstr>
      <vt:lpstr>Apresentação do PowerPoint</vt:lpstr>
      <vt:lpstr>Apresentação do PowerPoint</vt:lpstr>
      <vt:lpstr>MotivoS para a carta</vt:lpstr>
      <vt:lpstr>MotivoS para a carta</vt:lpstr>
      <vt:lpstr>MotivoS para a carta</vt:lpstr>
      <vt:lpstr>MOTIVOS PARA CARTA</vt:lpstr>
      <vt:lpstr>Apresentação do PowerPoint</vt:lpstr>
      <vt:lpstr>OS ADVESÁRIOS</vt:lpstr>
      <vt:lpstr>OS ADVERSÁRIOS</vt:lpstr>
      <vt:lpstr>OS ADVERSÁRIOS</vt:lpstr>
      <vt:lpstr>OS ADVERSÁRIOS</vt:lpstr>
      <vt:lpstr>OS ADVERSÁRIOS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GÁLATAS</dc:title>
  <dc:creator>Ivan</dc:creator>
  <cp:lastModifiedBy>Jane</cp:lastModifiedBy>
  <cp:revision>6</cp:revision>
  <dcterms:created xsi:type="dcterms:W3CDTF">2012-04-13T12:07:38Z</dcterms:created>
  <dcterms:modified xsi:type="dcterms:W3CDTF">2012-04-13T23:15:42Z</dcterms:modified>
</cp:coreProperties>
</file>